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media/image7.png" ContentType="image/png"/>
  <Override PartName="/ppt/media/image12.png" ContentType="image/png"/>
  <Override PartName="/ppt/media/image13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8.png" ContentType="image/png"/>
  <Override PartName="/ppt/presProps.xml" ContentType="application/vnd.openxmlformats-officedocument.presentationml.presPro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_rels/.rels" ContentType="application/vnd.openxmlformats-package.relationshi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C215A12-C9ED-4770-8C80-05AB69A7205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72B2B85-F690-44F1-97DD-C367D645845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54672B5-3878-4EBA-8821-3FB466F7B3F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4C30787-F080-425E-99D4-C63628DF2FF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9893EEE-A542-4B8E-B9D8-9F23EE2F90C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06CA747-345B-4D92-BC33-9D3481A1240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5102F42-4083-420C-B078-DB2E11931B0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6212E90-77F3-44D7-B32A-801D30BC928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5845947-2A80-49DD-B336-5ABC2BC8957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4011233-3495-4D3F-9BAD-AB3163550DA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FDB5AA3-D4F6-4832-B3CB-B2F275BBD61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A932ECF-4144-4539-9B02-1E86C3CE7D6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ddd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6"/>
          <p:cNvSpPr/>
          <p:nvPr/>
        </p:nvSpPr>
        <p:spPr>
          <a:xfrm>
            <a:off x="0" y="0"/>
            <a:ext cx="883440" cy="6855480"/>
          </a:xfrm>
          <a:custGeom>
            <a:avLst/>
            <a:gdLst/>
            <a:ahLst/>
            <a:rect l="l" t="t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Rectangle 11"/>
          <p:cNvSpPr/>
          <p:nvPr/>
        </p:nvSpPr>
        <p:spPr>
          <a:xfrm>
            <a:off x="11908440" y="0"/>
            <a:ext cx="280800" cy="6855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1"/>
          <p:cNvSpPr>
            <a:spLocks noGrp="1"/>
          </p:cNvSpPr>
          <p:nvPr>
            <p:ph type="ftr" idx="1"/>
          </p:nvPr>
        </p:nvSpPr>
        <p:spPr>
          <a:xfrm>
            <a:off x="4038480" y="6375600"/>
            <a:ext cx="4112280" cy="343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>
          <a:xfrm>
            <a:off x="8610480" y="6375600"/>
            <a:ext cx="2817000" cy="343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595959"/>
                </a:solidFill>
                <a:latin typeface="Gill Sans M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DAE1BA4-0AD9-4FF1-98D3-C52E8AC26195}" type="slidenum">
              <a:rPr b="0" lang="ru-RU" sz="1200" spc="-1" strike="noStrike">
                <a:solidFill>
                  <a:srgbClr val="595959"/>
                </a:solidFill>
                <a:latin typeface="Gill Sans MT"/>
                <a:ea typeface="DejaVu Sans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>
          <a:xfrm>
            <a:off x="1251720" y="6375600"/>
            <a:ext cx="2327040" cy="345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3" descr=""/>
          <p:cNvPicPr/>
          <p:nvPr/>
        </p:nvPicPr>
        <p:blipFill>
          <a:blip r:embed="rId1"/>
          <a:stretch/>
        </p:blipFill>
        <p:spPr>
          <a:xfrm>
            <a:off x="0" y="0"/>
            <a:ext cx="12189600" cy="812016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80000" y="3060000"/>
            <a:ext cx="10437840" cy="2337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ru-RU" sz="5400" spc="182" strike="noStrike">
                <a:solidFill>
                  <a:srgbClr val="5e5e5e"/>
                </a:solidFill>
                <a:latin typeface="Times new roman"/>
              </a:rPr>
              <a:t>Рабочий лист:</a:t>
            </a:r>
            <a:r>
              <a:rPr b="0" lang="ru-RU" sz="5400" spc="182" strike="noStrike">
                <a:solidFill>
                  <a:srgbClr val="5e5e5e"/>
                </a:solidFill>
                <a:latin typeface="Times new roman"/>
              </a:rPr>
              <a:t> ключ к эффективному и качественному уроку</a:t>
            </a:r>
            <a:endParaRPr b="0" lang="ru-RU" sz="5400" spc="-1" strike="noStrike">
              <a:latin typeface="Arial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5220000" y="6453720"/>
            <a:ext cx="6840000" cy="146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1" lang="ru-RU" sz="2000" spc="-1" strike="noStrike">
                <a:latin typeface="Times new roman"/>
              </a:rPr>
              <a:t>Выступление подготовила:</a:t>
            </a:r>
            <a:r>
              <a:rPr b="0" lang="ru-RU" sz="2000" spc="-1" strike="noStrike">
                <a:latin typeface="Times new roman"/>
              </a:rPr>
              <a:t> </a:t>
            </a:r>
            <a:r>
              <a:rPr b="0" i="1" lang="ru-RU" sz="2000" spc="-1" strike="noStrike">
                <a:latin typeface="Times new roman"/>
              </a:rPr>
              <a:t>учитель русского языка и литературы МБОУ «Бураковской СОШ» </a:t>
            </a:r>
            <a:endParaRPr b="0" lang="ru-RU" sz="2000" spc="-1" strike="noStrike">
              <a:latin typeface="Times new roman"/>
            </a:endParaRPr>
          </a:p>
          <a:p>
            <a:pPr algn="just">
              <a:buNone/>
            </a:pPr>
            <a:r>
              <a:rPr b="0" i="1" lang="ru-RU" sz="2000" spc="-1" strike="noStrike">
                <a:latin typeface="Times new roman"/>
              </a:rPr>
              <a:t>Колчина Ксения Олеговна</a:t>
            </a:r>
            <a:endParaRPr b="0" lang="ru-RU" sz="20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11"/>
          <p:cNvSpPr/>
          <p:nvPr/>
        </p:nvSpPr>
        <p:spPr>
          <a:xfrm>
            <a:off x="1620000" y="613800"/>
            <a:ext cx="9177840" cy="10040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0668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080000" y="774360"/>
            <a:ext cx="10175760" cy="686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5000"/>
          </a:bodyPr>
          <a:p>
            <a:pPr algn="ctr">
              <a:lnSpc>
                <a:spcPct val="90000"/>
              </a:lnSpc>
              <a:buNone/>
            </a:pPr>
            <a:r>
              <a:rPr b="0" lang="ru-RU" sz="5100" spc="182" strike="noStrike" cap="all">
                <a:solidFill>
                  <a:srgbClr val="5e5e5e"/>
                </a:solidFill>
                <a:latin typeface="Times new roman"/>
              </a:rPr>
              <a:t>Что такое рабочий лист?</a:t>
            </a:r>
            <a:endParaRPr b="0" lang="ru-RU" sz="51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1251720" y="1980000"/>
            <a:ext cx="10175760" cy="389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 algn="just">
              <a:lnSpc>
                <a:spcPct val="110000"/>
              </a:lnSpc>
              <a:spcBef>
                <a:spcPts val="700"/>
              </a:spcBef>
              <a:buClr>
                <a:srgbClr val="595959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200" spc="-1" strike="noStrike">
                <a:solidFill>
                  <a:srgbClr val="595959"/>
                </a:solidFill>
                <a:latin typeface="Times new roman"/>
              </a:rPr>
              <a:t>1.Система заданий, которая ведет ученика по определенной траектории к цели.</a:t>
            </a:r>
            <a:endParaRPr b="0" lang="ru-RU" sz="3200" spc="-1" strike="noStrike">
              <a:latin typeface="Arial"/>
            </a:endParaRPr>
          </a:p>
          <a:p>
            <a:pPr marL="432000" indent="-324000" algn="just">
              <a:lnSpc>
                <a:spcPct val="110000"/>
              </a:lnSpc>
              <a:spcBef>
                <a:spcPts val="700"/>
              </a:spcBef>
              <a:buClr>
                <a:srgbClr val="595959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200" spc="-1" strike="noStrike">
                <a:solidFill>
                  <a:srgbClr val="595959"/>
                </a:solidFill>
                <a:latin typeface="Times new roman"/>
              </a:rPr>
              <a:t>2.Структурированный документ.</a:t>
            </a:r>
            <a:endParaRPr b="0" lang="ru-RU" sz="3200" spc="-1" strike="noStrike">
              <a:latin typeface="Arial"/>
            </a:endParaRPr>
          </a:p>
          <a:p>
            <a:pPr algn="just">
              <a:lnSpc>
                <a:spcPct val="110000"/>
              </a:lnSpc>
              <a:spcBef>
                <a:spcPts val="700"/>
              </a:spcBef>
              <a:buNone/>
              <a:tabLst>
                <a:tab algn="l" pos="0"/>
              </a:tabLst>
            </a:pPr>
            <a:br>
              <a:rPr sz="3200"/>
            </a:b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1"/>
          <p:cNvSpPr/>
          <p:nvPr/>
        </p:nvSpPr>
        <p:spPr>
          <a:xfrm>
            <a:off x="1620000" y="613800"/>
            <a:ext cx="9177840" cy="10040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0668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080000" y="774360"/>
            <a:ext cx="1017576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0000"/>
          </a:bodyPr>
          <a:p>
            <a:pPr algn="ctr">
              <a:lnSpc>
                <a:spcPct val="90000"/>
              </a:lnSpc>
              <a:buNone/>
            </a:pPr>
            <a:r>
              <a:rPr b="0" lang="ru-RU" sz="4000" spc="182" strike="noStrike" cap="all">
                <a:solidFill>
                  <a:srgbClr val="5e5e5e"/>
                </a:solidFill>
                <a:latin typeface="Times new roman"/>
              </a:rPr>
              <a:t>Типы рабочих листов</a:t>
            </a:r>
            <a:br>
              <a:rPr sz="4000"/>
            </a:br>
            <a:endParaRPr b="0" lang="ru-RU" sz="4000" spc="-1" strike="noStrike">
              <a:latin typeface="Arial"/>
            </a:endParaRPr>
          </a:p>
        </p:txBody>
      </p:sp>
      <p:sp>
        <p:nvSpPr>
          <p:cNvPr id="51" name="Прямая со стрелкой 2"/>
          <p:cNvSpPr/>
          <p:nvPr/>
        </p:nvSpPr>
        <p:spPr>
          <a:xfrm flipH="1">
            <a:off x="3861720" y="1917000"/>
            <a:ext cx="873360" cy="1509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c87b2"/>
            </a:solidFill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TextBox 4"/>
          <p:cNvSpPr/>
          <p:nvPr/>
        </p:nvSpPr>
        <p:spPr>
          <a:xfrm>
            <a:off x="1051200" y="3717000"/>
            <a:ext cx="4527000" cy="136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 1 урок</a:t>
            </a:r>
            <a:endParaRPr b="0" lang="ru-RU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(погрузить в тему, заинтересовать)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53" name="" descr=""/>
          <p:cNvPicPr/>
          <p:nvPr/>
        </p:nvPicPr>
        <p:blipFill>
          <a:blip r:embed="rId1"/>
          <a:srcRect l="9773" t="10498" r="7005" b="5511"/>
          <a:stretch/>
        </p:blipFill>
        <p:spPr>
          <a:xfrm>
            <a:off x="5940000" y="1800000"/>
            <a:ext cx="2673000" cy="3597840"/>
          </a:xfrm>
          <a:prstGeom prst="rect">
            <a:avLst/>
          </a:prstGeom>
          <a:ln w="0">
            <a:noFill/>
          </a:ln>
        </p:spPr>
      </p:pic>
      <p:pic>
        <p:nvPicPr>
          <p:cNvPr id="54" name="" descr=""/>
          <p:cNvPicPr/>
          <p:nvPr/>
        </p:nvPicPr>
        <p:blipFill>
          <a:blip r:embed="rId2"/>
          <a:srcRect l="6998" t="12043" r="9005" b="8948"/>
          <a:stretch/>
        </p:blipFill>
        <p:spPr>
          <a:xfrm>
            <a:off x="8820000" y="3240000"/>
            <a:ext cx="2698200" cy="338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" descr=""/>
          <p:cNvPicPr/>
          <p:nvPr/>
        </p:nvPicPr>
        <p:blipFill>
          <a:blip r:embed="rId1"/>
          <a:stretch/>
        </p:blipFill>
        <p:spPr>
          <a:xfrm>
            <a:off x="1131480" y="0"/>
            <a:ext cx="4807080" cy="6856200"/>
          </a:xfrm>
          <a:prstGeom prst="rect">
            <a:avLst/>
          </a:prstGeom>
          <a:ln w="0">
            <a:noFill/>
          </a:ln>
        </p:spPr>
      </p:pic>
      <p:pic>
        <p:nvPicPr>
          <p:cNvPr id="56" name="" descr=""/>
          <p:cNvPicPr/>
          <p:nvPr/>
        </p:nvPicPr>
        <p:blipFill>
          <a:blip r:embed="rId2"/>
          <a:stretch/>
        </p:blipFill>
        <p:spPr>
          <a:xfrm>
            <a:off x="6300000" y="20520"/>
            <a:ext cx="5063040" cy="685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1"/>
          <p:cNvSpPr/>
          <p:nvPr/>
        </p:nvSpPr>
        <p:spPr>
          <a:xfrm>
            <a:off x="1620000" y="613800"/>
            <a:ext cx="9177840" cy="10040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0668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080000" y="774360"/>
            <a:ext cx="1017576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63000"/>
          </a:bodyPr>
          <a:p>
            <a:pPr algn="ctr">
              <a:lnSpc>
                <a:spcPct val="90000"/>
              </a:lnSpc>
              <a:buNone/>
            </a:pPr>
            <a:r>
              <a:rPr b="0" lang="ru-RU" sz="5100" spc="182" strike="noStrike" cap="all">
                <a:solidFill>
                  <a:srgbClr val="5e5e5e"/>
                </a:solidFill>
                <a:latin typeface="Times new roman"/>
              </a:rPr>
              <a:t>Типы рабочих листов</a:t>
            </a:r>
            <a:br>
              <a:rPr sz="5100"/>
            </a:br>
            <a:endParaRPr b="0" lang="ru-RU" sz="5100" spc="-1" strike="noStrike">
              <a:latin typeface="Arial"/>
            </a:endParaRPr>
          </a:p>
        </p:txBody>
      </p:sp>
      <p:sp>
        <p:nvSpPr>
          <p:cNvPr id="59" name="Прямая со стрелкой 2"/>
          <p:cNvSpPr/>
          <p:nvPr/>
        </p:nvSpPr>
        <p:spPr>
          <a:xfrm flipH="1">
            <a:off x="3861720" y="1917000"/>
            <a:ext cx="873360" cy="1509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c87b2"/>
            </a:solidFill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TextBox 4"/>
          <p:cNvSpPr/>
          <p:nvPr/>
        </p:nvSpPr>
        <p:spPr>
          <a:xfrm>
            <a:off x="1051200" y="3717000"/>
            <a:ext cx="5106960" cy="136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Погружение в тему</a:t>
            </a:r>
            <a:endParaRPr b="0" lang="ru-RU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(задания разного уровня сложности)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61" name="" descr=""/>
          <p:cNvPicPr/>
          <p:nvPr/>
        </p:nvPicPr>
        <p:blipFill>
          <a:blip r:embed="rId1"/>
          <a:stretch/>
        </p:blipFill>
        <p:spPr>
          <a:xfrm>
            <a:off x="6159960" y="1800000"/>
            <a:ext cx="2338200" cy="3003120"/>
          </a:xfrm>
          <a:prstGeom prst="rect">
            <a:avLst/>
          </a:prstGeom>
          <a:ln w="0">
            <a:noFill/>
          </a:ln>
        </p:spPr>
      </p:pic>
      <p:pic>
        <p:nvPicPr>
          <p:cNvPr id="62" name="" descr=""/>
          <p:cNvPicPr/>
          <p:nvPr/>
        </p:nvPicPr>
        <p:blipFill>
          <a:blip r:embed="rId2"/>
          <a:stretch/>
        </p:blipFill>
        <p:spPr>
          <a:xfrm>
            <a:off x="7920000" y="3386160"/>
            <a:ext cx="2158200" cy="3092040"/>
          </a:xfrm>
          <a:prstGeom prst="rect">
            <a:avLst/>
          </a:prstGeom>
          <a:ln w="0">
            <a:noFill/>
          </a:ln>
        </p:spPr>
      </p:pic>
      <p:pic>
        <p:nvPicPr>
          <p:cNvPr id="63" name="" descr=""/>
          <p:cNvPicPr/>
          <p:nvPr/>
        </p:nvPicPr>
        <p:blipFill>
          <a:blip r:embed="rId3"/>
          <a:stretch/>
        </p:blipFill>
        <p:spPr>
          <a:xfrm>
            <a:off x="9647640" y="1980000"/>
            <a:ext cx="2230560" cy="3151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" descr=""/>
          <p:cNvPicPr/>
          <p:nvPr/>
        </p:nvPicPr>
        <p:blipFill>
          <a:blip r:embed="rId1"/>
          <a:stretch/>
        </p:blipFill>
        <p:spPr>
          <a:xfrm>
            <a:off x="1080000" y="0"/>
            <a:ext cx="4996800" cy="6856200"/>
          </a:xfrm>
          <a:prstGeom prst="rect">
            <a:avLst/>
          </a:prstGeom>
          <a:ln w="0">
            <a:noFill/>
          </a:ln>
        </p:spPr>
      </p:pic>
      <p:pic>
        <p:nvPicPr>
          <p:cNvPr id="65" name="" descr=""/>
          <p:cNvPicPr/>
          <p:nvPr/>
        </p:nvPicPr>
        <p:blipFill>
          <a:blip r:embed="rId2"/>
          <a:stretch/>
        </p:blipFill>
        <p:spPr>
          <a:xfrm>
            <a:off x="6485400" y="360"/>
            <a:ext cx="5033160" cy="685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" descr=""/>
          <p:cNvPicPr/>
          <p:nvPr/>
        </p:nvPicPr>
        <p:blipFill>
          <a:blip r:embed="rId1"/>
          <a:stretch/>
        </p:blipFill>
        <p:spPr>
          <a:xfrm>
            <a:off x="1260000" y="20520"/>
            <a:ext cx="5517000" cy="6856200"/>
          </a:xfrm>
          <a:prstGeom prst="rect">
            <a:avLst/>
          </a:prstGeom>
          <a:ln w="0">
            <a:noFill/>
          </a:ln>
        </p:spPr>
      </p:pic>
      <p:pic>
        <p:nvPicPr>
          <p:cNvPr id="67" name="" descr=""/>
          <p:cNvPicPr/>
          <p:nvPr/>
        </p:nvPicPr>
        <p:blipFill>
          <a:blip r:embed="rId2"/>
          <a:stretch/>
        </p:blipFill>
        <p:spPr>
          <a:xfrm>
            <a:off x="7020000" y="360"/>
            <a:ext cx="5176080" cy="685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Рисунок 16" descr=""/>
          <p:cNvPicPr/>
          <p:nvPr/>
        </p:nvPicPr>
        <p:blipFill>
          <a:blip r:embed="rId1"/>
          <a:stretch/>
        </p:blipFill>
        <p:spPr>
          <a:xfrm>
            <a:off x="1209240" y="270000"/>
            <a:ext cx="10218240" cy="1454400"/>
          </a:xfrm>
          <a:prstGeom prst="rect">
            <a:avLst/>
          </a:prstGeom>
          <a:ln w="0">
            <a:noFill/>
          </a:ln>
        </p:spPr>
      </p:pic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353600" y="548640"/>
            <a:ext cx="10175760" cy="1489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ru-RU" sz="5100" spc="182" strike="noStrike" cap="all">
                <a:solidFill>
                  <a:srgbClr val="5e5e5e"/>
                </a:solidFill>
                <a:latin typeface="Impact"/>
              </a:rPr>
              <a:t>Типы заданий</a:t>
            </a:r>
            <a:endParaRPr b="0" lang="ru-RU" sz="5100" spc="-1" strike="noStrike">
              <a:latin typeface="Arial"/>
            </a:endParaRPr>
          </a:p>
        </p:txBody>
      </p:sp>
      <p:sp>
        <p:nvSpPr>
          <p:cNvPr id="70" name="Shape 1"/>
          <p:cNvSpPr/>
          <p:nvPr/>
        </p:nvSpPr>
        <p:spPr>
          <a:xfrm>
            <a:off x="540000" y="1959120"/>
            <a:ext cx="640080" cy="576000"/>
          </a:xfrm>
          <a:prstGeom prst="roundRect">
            <a:avLst>
              <a:gd name="adj" fmla="val 18669"/>
            </a:avLst>
          </a:prstGeom>
          <a:solidFill>
            <a:schemeClr val="accent1">
              <a:lumMod val="40000"/>
              <a:lumOff val="60000"/>
            </a:schemeClr>
          </a:solidFill>
          <a:ln w="7620">
            <a:solidFill>
              <a:srgbClr val="bbc2d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1" name="Text 2"/>
          <p:cNvSpPr/>
          <p:nvPr/>
        </p:nvSpPr>
        <p:spPr>
          <a:xfrm>
            <a:off x="706320" y="2216520"/>
            <a:ext cx="308520" cy="33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650"/>
              </a:lnSpc>
              <a:buNone/>
              <a:tabLst>
                <a:tab algn="l" pos="0"/>
              </a:tabLst>
            </a:pPr>
            <a:r>
              <a:rPr b="0" lang="en-US" sz="4000" spc="-1" strike="noStrike">
                <a:solidFill>
                  <a:srgbClr val="3b3535"/>
                </a:solidFill>
                <a:latin typeface="Corbel"/>
                <a:ea typeface="Alexandria"/>
              </a:rPr>
              <a:t>1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72" name="Text 3"/>
          <p:cNvSpPr/>
          <p:nvPr/>
        </p:nvSpPr>
        <p:spPr>
          <a:xfrm>
            <a:off x="1204200" y="2181600"/>
            <a:ext cx="3394440" cy="35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01"/>
              </a:lnSpc>
              <a:buNone/>
              <a:tabLst>
                <a:tab algn="l" pos="0"/>
              </a:tabLst>
            </a:pPr>
            <a:r>
              <a:rPr b="0" i="1" lang="ru-RU" sz="2800" spc="-1" strike="noStrike">
                <a:solidFill>
                  <a:srgbClr val="3b3535"/>
                </a:solidFill>
                <a:latin typeface="Segoe Print"/>
                <a:ea typeface="DejaVu Sans"/>
              </a:rPr>
              <a:t>Работа с теорией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73" name="Text 4"/>
          <p:cNvSpPr/>
          <p:nvPr/>
        </p:nvSpPr>
        <p:spPr>
          <a:xfrm>
            <a:off x="922680" y="2655720"/>
            <a:ext cx="3675960" cy="228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Заполнить пропуски</a:t>
            </a:r>
            <a:endParaRPr b="0" lang="ru-RU" sz="2800" spc="-1" strike="noStrike">
              <a:latin typeface="Arial"/>
            </a:endParaRPr>
          </a:p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Выбрать</a:t>
            </a:r>
            <a:endParaRPr b="0" lang="ru-RU" sz="2800" spc="-1" strike="noStrike">
              <a:latin typeface="Arial"/>
            </a:endParaRPr>
          </a:p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Восстановить последовательность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74" name="Shape 5"/>
          <p:cNvSpPr/>
          <p:nvPr/>
        </p:nvSpPr>
        <p:spPr>
          <a:xfrm>
            <a:off x="4320000" y="4140000"/>
            <a:ext cx="645120" cy="664920"/>
          </a:xfrm>
          <a:prstGeom prst="roundRect">
            <a:avLst>
              <a:gd name="adj" fmla="val 18669"/>
            </a:avLst>
          </a:prstGeom>
          <a:solidFill>
            <a:schemeClr val="accent1">
              <a:lumMod val="40000"/>
              <a:lumOff val="60000"/>
            </a:schemeClr>
          </a:solidFill>
          <a:ln w="7620">
            <a:solidFill>
              <a:srgbClr val="bbc2d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Text 6"/>
          <p:cNvSpPr/>
          <p:nvPr/>
        </p:nvSpPr>
        <p:spPr>
          <a:xfrm>
            <a:off x="4552200" y="4354920"/>
            <a:ext cx="201600" cy="4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650"/>
              </a:lnSpc>
              <a:buNone/>
              <a:tabLst>
                <a:tab algn="l" pos="0"/>
              </a:tabLst>
            </a:pPr>
            <a:r>
              <a:rPr b="0" lang="en-US" sz="4000" spc="-1" strike="noStrike">
                <a:solidFill>
                  <a:srgbClr val="3b3535"/>
                </a:solidFill>
                <a:latin typeface="Corbel"/>
                <a:ea typeface="Alexandria"/>
              </a:rPr>
              <a:t>2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76" name="Text 7"/>
          <p:cNvSpPr/>
          <p:nvPr/>
        </p:nvSpPr>
        <p:spPr>
          <a:xfrm>
            <a:off x="4654440" y="4210200"/>
            <a:ext cx="3263760" cy="83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801"/>
              </a:lnSpc>
              <a:buNone/>
              <a:tabLst>
                <a:tab algn="l" pos="0"/>
              </a:tabLst>
            </a:pPr>
            <a:r>
              <a:rPr b="0" i="1" lang="ru-RU" sz="2800" spc="-1" strike="noStrike">
                <a:solidFill>
                  <a:srgbClr val="3b3535"/>
                </a:solidFill>
                <a:latin typeface="Segoe Print"/>
                <a:ea typeface="Alexandria"/>
              </a:rPr>
              <a:t>Отработка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ts val="2801"/>
              </a:lnSpc>
              <a:buNone/>
              <a:tabLst>
                <a:tab algn="l" pos="0"/>
              </a:tabLst>
            </a:pPr>
            <a:r>
              <a:rPr b="0" i="1" lang="ru-RU" sz="2800" spc="-1" strike="noStrike">
                <a:solidFill>
                  <a:srgbClr val="3b3535"/>
                </a:solidFill>
                <a:latin typeface="Segoe Print"/>
                <a:ea typeface="Alexandria"/>
              </a:rPr>
              <a:t>на практике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77" name="Text 8"/>
          <p:cNvSpPr/>
          <p:nvPr/>
        </p:nvSpPr>
        <p:spPr>
          <a:xfrm>
            <a:off x="4486320" y="5445360"/>
            <a:ext cx="3520440" cy="103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Найти пару</a:t>
            </a:r>
            <a:endParaRPr b="0" lang="ru-RU" sz="2800" spc="-1" strike="noStrike">
              <a:latin typeface="Arial"/>
            </a:endParaRPr>
          </a:p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Заполнить схему</a:t>
            </a:r>
            <a:endParaRPr b="0" lang="ru-RU" sz="2800" spc="-1" strike="noStrike">
              <a:latin typeface="Arial"/>
            </a:endParaRPr>
          </a:p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Подобрать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78" name="Shape 9"/>
          <p:cNvSpPr/>
          <p:nvPr/>
        </p:nvSpPr>
        <p:spPr>
          <a:xfrm>
            <a:off x="7814520" y="1980000"/>
            <a:ext cx="643680" cy="576000"/>
          </a:xfrm>
          <a:prstGeom prst="roundRect">
            <a:avLst>
              <a:gd name="adj" fmla="val 18669"/>
            </a:avLst>
          </a:prstGeom>
          <a:solidFill>
            <a:schemeClr val="accent1">
              <a:lumMod val="40000"/>
              <a:lumOff val="60000"/>
            </a:schemeClr>
          </a:solidFill>
          <a:ln w="7620">
            <a:solidFill>
              <a:srgbClr val="bbc2d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Text 10"/>
          <p:cNvSpPr/>
          <p:nvPr/>
        </p:nvSpPr>
        <p:spPr>
          <a:xfrm>
            <a:off x="8039880" y="2216520"/>
            <a:ext cx="201960" cy="33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650"/>
              </a:lnSpc>
              <a:buNone/>
              <a:tabLst>
                <a:tab algn="l" pos="0"/>
              </a:tabLst>
            </a:pPr>
            <a:r>
              <a:rPr b="0" lang="en-US" sz="4000" spc="-1" strike="noStrike">
                <a:solidFill>
                  <a:srgbClr val="3b3535"/>
                </a:solidFill>
                <a:latin typeface="Corbel"/>
                <a:ea typeface="Alexandria"/>
              </a:rPr>
              <a:t>3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80" name="Text 11"/>
          <p:cNvSpPr/>
          <p:nvPr/>
        </p:nvSpPr>
        <p:spPr>
          <a:xfrm>
            <a:off x="7898760" y="2121840"/>
            <a:ext cx="3520440" cy="59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ts val="2801"/>
              </a:lnSpc>
              <a:buNone/>
              <a:tabLst>
                <a:tab algn="l" pos="0"/>
              </a:tabLst>
            </a:pPr>
            <a:r>
              <a:rPr b="0" i="1" lang="ru-RU" sz="2800" spc="-1" strike="noStrike">
                <a:solidFill>
                  <a:srgbClr val="3b3535"/>
                </a:solidFill>
                <a:latin typeface="Segoe Print"/>
                <a:ea typeface="Alexandria"/>
              </a:rPr>
              <a:t>Творческие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81" name="Text 12"/>
          <p:cNvSpPr/>
          <p:nvPr/>
        </p:nvSpPr>
        <p:spPr>
          <a:xfrm>
            <a:off x="8182080" y="2844360"/>
            <a:ext cx="3520440" cy="13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Озвучить, нарисовать</a:t>
            </a:r>
            <a:endParaRPr b="0" lang="ru-RU" sz="2800" spc="-1" strike="noStrike">
              <a:latin typeface="Arial"/>
            </a:endParaRPr>
          </a:p>
          <a:p>
            <a:pPr marL="514440" indent="-514440" algn="just">
              <a:lnSpc>
                <a:spcPts val="2701"/>
              </a:lnSpc>
              <a:buClr>
                <a:srgbClr val="000000"/>
              </a:buClr>
              <a:buFont typeface="StarSymbol"/>
              <a:buAutoNum type="arabicPeriod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Создать</a:t>
            </a: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Скругленный прямоугольник 11"/>
          <p:cNvSpPr/>
          <p:nvPr/>
        </p:nvSpPr>
        <p:spPr>
          <a:xfrm>
            <a:off x="1621440" y="613800"/>
            <a:ext cx="9177840" cy="10040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30668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PlaceHolder 3"/>
          <p:cNvSpPr/>
          <p:nvPr/>
        </p:nvSpPr>
        <p:spPr>
          <a:xfrm>
            <a:off x="1343520" y="720000"/>
            <a:ext cx="10175760" cy="8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ru-RU" sz="5100" spc="182" strike="noStrike" cap="all">
                <a:solidFill>
                  <a:srgbClr val="5e5e5e"/>
                </a:solidFill>
                <a:latin typeface="Impact"/>
                <a:ea typeface="DejaVu Sans"/>
              </a:rPr>
              <a:t>ВЫВОД</a:t>
            </a:r>
            <a:endParaRPr b="0" lang="ru-RU" sz="5100" spc="-1" strike="noStrike">
              <a:latin typeface="Arial"/>
            </a:endParaRPr>
          </a:p>
        </p:txBody>
      </p:sp>
      <p:sp>
        <p:nvSpPr>
          <p:cNvPr id="84" name="Прямая со стрелкой 1"/>
          <p:cNvSpPr/>
          <p:nvPr/>
        </p:nvSpPr>
        <p:spPr>
          <a:xfrm flipH="1">
            <a:off x="3419280" y="1980000"/>
            <a:ext cx="1053360" cy="143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c87b2"/>
            </a:solidFill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Прямая со стрелкой 3"/>
          <p:cNvSpPr/>
          <p:nvPr/>
        </p:nvSpPr>
        <p:spPr>
          <a:xfrm>
            <a:off x="8100000" y="1980000"/>
            <a:ext cx="899280" cy="143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c87b2"/>
            </a:solidFill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"/>
          <p:cNvSpPr/>
          <p:nvPr/>
        </p:nvSpPr>
        <p:spPr>
          <a:xfrm>
            <a:off x="1980000" y="3582720"/>
            <a:ext cx="215928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Для ученика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8592120" y="3600000"/>
            <a:ext cx="202716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Для учителя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1260000" y="3985560"/>
            <a:ext cx="3959280" cy="25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Развивает самостоятельность;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Умение находить решения;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Анализ информации;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Развитие эмоционального интеллекта;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Развитие речи.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7740000" y="4069800"/>
            <a:ext cx="3959280" cy="25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Диагностика;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Структурированность;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Корректирование дальнейшей работы;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Контроль знаний;</a:t>
            </a:r>
            <a:endParaRPr b="0" lang="ru-RU" sz="2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Отслеживание прогресса.</a:t>
            </a:r>
            <a:endParaRPr b="0" lang="ru-RU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352</TotalTime>
  <Application>LibreOffice/7.3.6.2$Linux_X86_64 LibreOffice_project/30$Build-2</Application>
  <AppVersion>15.0000</AppVersion>
  <Words>139</Words>
  <Paragraphs>41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2024-09-12T14:51:27Z</dcterms:created>
  <dc:creator>kseni</dc:creator>
  <dc:description/>
  <dc:language>ru-RU</dc:language>
  <cp:lastModifiedBy/>
  <dcterms:modified xsi:type="dcterms:W3CDTF">2025-03-14T08:08:26Z</dcterms:modified>
  <cp:revision>18</cp:revision>
  <dc:subject/>
  <dc:title>Текст как речевое произведение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8</vt:i4>
  </property>
</Properties>
</file>